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4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01" name="Shape 0"/>
          <p:cNvSpPr/>
          <p:nvPr/>
        </p:nvSpPr>
        <p:spPr>
          <a:xfrm rot="10800000">
            <a:off x="8138160" y="0"/>
            <a:ext cx="4053535" cy="6858000"/>
          </a:xfrm>
          <a:custGeom>
            <a:avLst/>
            <a:gdLst/>
            <a:ahLst/>
            <a:cxnLst/>
            <a:rect l="l" t="t" r="r" b="b"/>
            <a:pathLst>
              <a:path w="4053535" h="6858000">
                <a:moveTo>
                  <a:pt x="4053535" y="0"/>
                </a:moveTo>
                <a:lnTo>
                  <a:pt x="4053535" y="6858000"/>
                </a:lnTo>
                <a:lnTo>
                  <a:pt x="0" y="6858000"/>
                </a:lnTo>
                <a:cubicBezTo>
                  <a:pt x="247266" y="1858518"/>
                  <a:pt x="3040151" y="5164074"/>
                  <a:pt x="4053535" y="0"/>
                </a:cubicBezTo>
                <a:close/>
              </a:path>
            </a:pathLst>
          </a:custGeom>
          <a:solidFill>
            <a:srgbClr val="1A2420"/>
          </a:solidFill>
          <a:ln/>
        </p:spPr>
      </p:sp>
      <p:sp>
        <p:nvSpPr>
          <p:cNvPr id="5002" name="Shape 1"/>
          <p:cNvSpPr/>
          <p:nvPr/>
        </p:nvSpPr>
        <p:spPr>
          <a:xfrm>
            <a:off x="8412480" y="1463040"/>
            <a:ext cx="4206240" cy="4206240"/>
          </a:xfrm>
          <a:prstGeom prst="ellipse">
            <a:avLst/>
          </a:prstGeom>
          <a:noFill/>
          <a:ln w="12700">
            <a:solidFill>
              <a:srgbClr val="B08D3E">
                <a:alpha val="60000"/>
              </a:srgbClr>
            </a:solidFill>
            <a:prstDash val="solid"/>
          </a:ln>
        </p:spPr>
      </p:sp>
      <p:sp>
        <p:nvSpPr>
          <p:cNvPr id="5003" name="Shape 2"/>
          <p:cNvSpPr/>
          <p:nvPr/>
        </p:nvSpPr>
        <p:spPr>
          <a:xfrm>
            <a:off x="9052560" y="2103120"/>
            <a:ext cx="2926080" cy="2926080"/>
          </a:xfrm>
          <a:prstGeom prst="ellipse">
            <a:avLst/>
          </a:prstGeom>
          <a:noFill/>
          <a:ln w="9525">
            <a:solidFill>
              <a:srgbClr val="B08D3E">
                <a:alpha val="35000"/>
              </a:srgbClr>
            </a:solidFill>
            <a:prstDash val="solid"/>
          </a:ln>
        </p:spPr>
      </p:sp>
      <p:sp>
        <p:nvSpPr>
          <p:cNvPr id="5004" name="Text 3"/>
          <p:cNvSpPr/>
          <p:nvPr/>
        </p:nvSpPr>
        <p:spPr>
          <a:xfrm>
            <a:off x="822960" y="1417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B08D3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FUNCTIONAL PROTEIN · LAYER APPLICATION REPORT</a:t>
            </a:r>
            <a:endParaRPr lang="en-US" sz="1150" dirty="0"/>
          </a:p>
        </p:txBody>
      </p:sp>
      <p:sp>
        <p:nvSpPr>
          <p:cNvPr id="5005" name="Text 4"/>
          <p:cNvSpPr/>
          <p:nvPr/>
        </p:nvSpPr>
        <p:spPr>
          <a:xfrm>
            <a:off x="822960" y="1828800"/>
            <a:ext cx="78638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功能性蛋白蛋鸡养殖</a:t>
            </a:r>
            <a:endParaRPr lang="en-US" sz="5200" dirty="0"/>
          </a:p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应用解决方案</a:t>
            </a:r>
            <a:endParaRPr lang="en-US" sz="5200" dirty="0"/>
          </a:p>
        </p:txBody>
      </p:sp>
      <p:sp>
        <p:nvSpPr>
          <p:cNvPr id="5006" name="Text 5"/>
          <p:cNvSpPr/>
          <p:nvPr/>
        </p:nvSpPr>
        <p:spPr>
          <a:xfrm>
            <a:off x="822960" y="3703320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3EDE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千分之五实测验证 · 料蛋比驱动经济模型 · 35元/kg地板价下ROI 1:1.9</a:t>
            </a:r>
            <a:endParaRPr lang="en-US" sz="1700" dirty="0"/>
          </a:p>
        </p:txBody>
      </p:sp>
      <p:sp>
        <p:nvSpPr>
          <p:cNvPr id="5007" name="Shape 6"/>
          <p:cNvSpPr/>
          <p:nvPr/>
        </p:nvSpPr>
        <p:spPr>
          <a:xfrm>
            <a:off x="822960" y="4389120"/>
            <a:ext cx="1463040" cy="0"/>
          </a:xfrm>
          <a:prstGeom prst="line">
            <a:avLst/>
          </a:prstGeom>
          <a:noFill/>
          <a:ln w="31750">
            <a:solidFill>
              <a:srgbClr val="B08D3E"/>
            </a:solidFill>
            <a:prstDash val="solid"/>
          </a:ln>
        </p:spPr>
      </p:sp>
      <p:sp>
        <p:nvSpPr>
          <p:cNvPr id="5008" name="Shape 7"/>
          <p:cNvSpPr/>
          <p:nvPr/>
        </p:nvSpPr>
        <p:spPr>
          <a:xfrm>
            <a:off x="822960" y="4663440"/>
            <a:ext cx="3657600" cy="512064"/>
          </a:xfrm>
          <a:prstGeom prst="roundRect">
            <a:avLst>
              <a:gd name="adj" fmla="val 50000"/>
            </a:avLst>
          </a:prstGeom>
          <a:solidFill>
            <a:srgbClr val="B08D3E"/>
          </a:solidFill>
          <a:ln/>
        </p:spPr>
      </p:sp>
      <p:sp>
        <p:nvSpPr>
          <p:cNvPr id="5009" name="Text 8"/>
          <p:cNvSpPr/>
          <p:nvPr/>
        </p:nvSpPr>
        <p:spPr>
          <a:xfrm>
            <a:off x="822960" y="4663440"/>
            <a:ext cx="3657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详细版 V3.1（剂量口径统一版）</a:t>
            </a:r>
            <a:endParaRPr lang="en-US" sz="1500" dirty="0"/>
          </a:p>
        </p:txBody>
      </p:sp>
      <p:sp>
        <p:nvSpPr>
          <p:cNvPr id="5010" name="Text 9"/>
          <p:cNvSpPr/>
          <p:nvPr/>
        </p:nvSpPr>
        <p:spPr>
          <a:xfrm>
            <a:off x="822960" y="5715000"/>
            <a:ext cx="5486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上海新食味生物科技有限公司</a:t>
            </a:r>
            <a:endParaRPr lang="en-US" sz="1300" dirty="0"/>
          </a:p>
        </p:txBody>
      </p:sp>
      <p:sp>
        <p:nvSpPr>
          <p:cNvPr id="5011" name="Text 10"/>
          <p:cNvSpPr/>
          <p:nvPr/>
        </p:nvSpPr>
        <p:spPr>
          <a:xfrm>
            <a:off x="822960" y="60350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2026年8月</a:t>
            </a:r>
            <a:endParaRPr lang="en-US" sz="1100" dirty="0"/>
          </a:p>
        </p:txBody>
      </p:sp>
      <p:sp>
        <p:nvSpPr>
          <p:cNvPr id="5012" name="Shape 11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013" name="Shape 12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5014" name="Text 13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15" name="Shape 0"/>
          <p:cNvSpPr/>
          <p:nvPr/>
        </p:nvSpPr>
        <p:spPr>
          <a:xfrm>
            <a:off x="0" y="0"/>
            <a:ext cx="4206240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F4A3D"/>
          </a:solidFill>
          <a:ln/>
        </p:spPr>
      </p:sp>
      <p:sp>
        <p:nvSpPr>
          <p:cNvPr id="5016" name="Text 1"/>
          <p:cNvSpPr/>
          <p:nvPr/>
        </p:nvSpPr>
        <p:spPr>
          <a:xfrm>
            <a:off x="731520" y="2103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500" kern="0" dirty="0">
                <a:solidFill>
                  <a:srgbClr val="B08D3E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CONTENTS</a:t>
            </a:r>
            <a:endParaRPr lang="en-US" sz="1400" dirty="0"/>
          </a:p>
        </p:txBody>
      </p:sp>
      <p:sp>
        <p:nvSpPr>
          <p:cNvPr id="5017" name="Text 2"/>
          <p:cNvSpPr/>
          <p:nvPr/>
        </p:nvSpPr>
        <p:spPr>
          <a:xfrm>
            <a:off x="731520" y="25146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目录</a:t>
            </a:r>
            <a:endParaRPr lang="en-US" sz="6000" dirty="0"/>
          </a:p>
        </p:txBody>
      </p:sp>
      <p:sp>
        <p:nvSpPr>
          <p:cNvPr id="5018" name="Shape 3"/>
          <p:cNvSpPr/>
          <p:nvPr/>
        </p:nvSpPr>
        <p:spPr>
          <a:xfrm>
            <a:off x="731520" y="3749040"/>
            <a:ext cx="1097280" cy="0"/>
          </a:xfrm>
          <a:prstGeom prst="line">
            <a:avLst/>
          </a:prstGeom>
          <a:noFill/>
          <a:ln w="31750">
            <a:solidFill>
              <a:srgbClr val="B08D3E"/>
            </a:solidFill>
            <a:prstDash val="solid"/>
          </a:ln>
        </p:spPr>
      </p:sp>
      <p:sp>
        <p:nvSpPr>
          <p:cNvPr id="5049" name="Shape 4"/>
          <p:cNvSpPr/>
          <p:nvPr/>
        </p:nvSpPr>
        <p:spPr>
          <a:xfrm>
            <a:off x="4937760" y="868680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50" name="Text 5"/>
          <p:cNvSpPr/>
          <p:nvPr/>
        </p:nvSpPr>
        <p:spPr>
          <a:xfrm>
            <a:off x="4937760" y="8686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</a:t>
            </a:r>
            <a:endParaRPr lang="en-US" sz="1400" dirty="0"/>
          </a:p>
        </p:txBody>
      </p:sp>
      <p:sp>
        <p:nvSpPr>
          <p:cNvPr id="5051" name="Text 6"/>
          <p:cNvSpPr/>
          <p:nvPr/>
        </p:nvSpPr>
        <p:spPr>
          <a:xfrm>
            <a:off x="5577840" y="868680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行业背景与核心痛点</a:t>
            </a:r>
            <a:endParaRPr lang="en-US" sz="1800" dirty="0"/>
          </a:p>
        </p:txBody>
      </p:sp>
      <p:sp>
        <p:nvSpPr>
          <p:cNvPr id="5052" name="Shape 8"/>
          <p:cNvSpPr/>
          <p:nvPr/>
        </p:nvSpPr>
        <p:spPr>
          <a:xfrm>
            <a:off x="5577840" y="1362456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53" name="Shape 4"/>
          <p:cNvSpPr/>
          <p:nvPr/>
        </p:nvSpPr>
        <p:spPr>
          <a:xfrm>
            <a:off x="4937760" y="1435607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54" name="Text 5"/>
          <p:cNvSpPr/>
          <p:nvPr/>
        </p:nvSpPr>
        <p:spPr>
          <a:xfrm>
            <a:off x="4937760" y="1435607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</a:t>
            </a:r>
            <a:endParaRPr lang="en-US" sz="1400" dirty="0"/>
          </a:p>
        </p:txBody>
      </p:sp>
      <p:sp>
        <p:nvSpPr>
          <p:cNvPr id="5055" name="Text 6"/>
          <p:cNvSpPr/>
          <p:nvPr/>
        </p:nvSpPr>
        <p:spPr>
          <a:xfrm>
            <a:off x="5577840" y="1435607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产品成分与剂量学定位</a:t>
            </a:r>
            <a:endParaRPr lang="en-US" sz="1800" dirty="0"/>
          </a:p>
        </p:txBody>
      </p:sp>
      <p:sp>
        <p:nvSpPr>
          <p:cNvPr id="5056" name="Shape 8"/>
          <p:cNvSpPr/>
          <p:nvPr/>
        </p:nvSpPr>
        <p:spPr>
          <a:xfrm>
            <a:off x="5577840" y="1929384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57" name="Shape 4"/>
          <p:cNvSpPr/>
          <p:nvPr/>
        </p:nvSpPr>
        <p:spPr>
          <a:xfrm>
            <a:off x="4937760" y="2002536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58" name="Text 5"/>
          <p:cNvSpPr/>
          <p:nvPr/>
        </p:nvSpPr>
        <p:spPr>
          <a:xfrm>
            <a:off x="4937760" y="20025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</a:t>
            </a:r>
            <a:endParaRPr lang="en-US" sz="1400" dirty="0"/>
          </a:p>
        </p:txBody>
      </p:sp>
      <p:sp>
        <p:nvSpPr>
          <p:cNvPr id="5059" name="Text 6"/>
          <p:cNvSpPr/>
          <p:nvPr/>
        </p:nvSpPr>
        <p:spPr>
          <a:xfrm>
            <a:off x="5577840" y="2002536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千分之五添加实测数据</a:t>
            </a:r>
            <a:endParaRPr lang="en-US" sz="1800" dirty="0"/>
          </a:p>
        </p:txBody>
      </p:sp>
      <p:sp>
        <p:nvSpPr>
          <p:cNvPr id="5060" name="Shape 8"/>
          <p:cNvSpPr/>
          <p:nvPr/>
        </p:nvSpPr>
        <p:spPr>
          <a:xfrm>
            <a:off x="5577840" y="2496312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61" name="Shape 4"/>
          <p:cNvSpPr/>
          <p:nvPr/>
        </p:nvSpPr>
        <p:spPr>
          <a:xfrm>
            <a:off x="4937760" y="2569463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62" name="Text 5"/>
          <p:cNvSpPr/>
          <p:nvPr/>
        </p:nvSpPr>
        <p:spPr>
          <a:xfrm>
            <a:off x="4937760" y="2569463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</a:t>
            </a:r>
            <a:endParaRPr lang="en-US" sz="1400" dirty="0"/>
          </a:p>
        </p:txBody>
      </p:sp>
      <p:sp>
        <p:nvSpPr>
          <p:cNvPr id="5063" name="Text 6"/>
          <p:cNvSpPr/>
          <p:nvPr/>
        </p:nvSpPr>
        <p:spPr>
          <a:xfrm>
            <a:off x="5577840" y="2569463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机制归因与剂量逻辑</a:t>
            </a:r>
            <a:endParaRPr lang="en-US" sz="1800" dirty="0"/>
          </a:p>
        </p:txBody>
      </p:sp>
      <p:sp>
        <p:nvSpPr>
          <p:cNvPr id="5064" name="Shape 8"/>
          <p:cNvSpPr/>
          <p:nvPr/>
        </p:nvSpPr>
        <p:spPr>
          <a:xfrm>
            <a:off x="5577840" y="3063239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65" name="Shape 4"/>
          <p:cNvSpPr/>
          <p:nvPr/>
        </p:nvSpPr>
        <p:spPr>
          <a:xfrm>
            <a:off x="4937760" y="3136391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66" name="Text 5"/>
          <p:cNvSpPr/>
          <p:nvPr/>
        </p:nvSpPr>
        <p:spPr>
          <a:xfrm>
            <a:off x="4937760" y="3136391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</a:t>
            </a:r>
            <a:endParaRPr lang="en-US" sz="1400" dirty="0"/>
          </a:p>
        </p:txBody>
      </p:sp>
      <p:sp>
        <p:nvSpPr>
          <p:cNvPr id="5067" name="Text 6"/>
          <p:cNvSpPr/>
          <p:nvPr/>
        </p:nvSpPr>
        <p:spPr>
          <a:xfrm>
            <a:off x="5577840" y="3136391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经济性分析（三口径模型）</a:t>
            </a:r>
            <a:endParaRPr lang="en-US" sz="1800" dirty="0"/>
          </a:p>
        </p:txBody>
      </p:sp>
      <p:sp>
        <p:nvSpPr>
          <p:cNvPr id="5068" name="Shape 8"/>
          <p:cNvSpPr/>
          <p:nvPr/>
        </p:nvSpPr>
        <p:spPr>
          <a:xfrm>
            <a:off x="5577840" y="3630168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69" name="Shape 4"/>
          <p:cNvSpPr/>
          <p:nvPr/>
        </p:nvSpPr>
        <p:spPr>
          <a:xfrm>
            <a:off x="4937760" y="3703320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70" name="Text 5"/>
          <p:cNvSpPr/>
          <p:nvPr/>
        </p:nvSpPr>
        <p:spPr>
          <a:xfrm>
            <a:off x="4937760" y="37033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</a:t>
            </a:r>
            <a:endParaRPr lang="en-US" sz="1400" dirty="0"/>
          </a:p>
        </p:txBody>
      </p:sp>
      <p:sp>
        <p:nvSpPr>
          <p:cNvPr id="5071" name="Text 6"/>
          <p:cNvSpPr/>
          <p:nvPr/>
        </p:nvSpPr>
        <p:spPr>
          <a:xfrm>
            <a:off x="5577840" y="3703320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盈亏平衡、敏感性与剂量纪律</a:t>
            </a:r>
            <a:endParaRPr lang="en-US" sz="1800" dirty="0"/>
          </a:p>
        </p:txBody>
      </p:sp>
      <p:sp>
        <p:nvSpPr>
          <p:cNvPr id="5072" name="Shape 8"/>
          <p:cNvSpPr/>
          <p:nvPr/>
        </p:nvSpPr>
        <p:spPr>
          <a:xfrm>
            <a:off x="5577840" y="4197096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73" name="Shape 4"/>
          <p:cNvSpPr/>
          <p:nvPr/>
        </p:nvSpPr>
        <p:spPr>
          <a:xfrm>
            <a:off x="4937760" y="4270248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74" name="Text 5"/>
          <p:cNvSpPr/>
          <p:nvPr/>
        </p:nvSpPr>
        <p:spPr>
          <a:xfrm>
            <a:off x="4937760" y="42702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</a:t>
            </a:r>
            <a:endParaRPr lang="en-US" sz="1400" dirty="0"/>
          </a:p>
        </p:txBody>
      </p:sp>
      <p:sp>
        <p:nvSpPr>
          <p:cNvPr id="5075" name="Text 6"/>
          <p:cNvSpPr/>
          <p:nvPr/>
        </p:nvSpPr>
        <p:spPr>
          <a:xfrm>
            <a:off x="5577840" y="4270248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全阶段应用方案与配方</a:t>
            </a:r>
            <a:endParaRPr lang="en-US" sz="1800" dirty="0"/>
          </a:p>
        </p:txBody>
      </p:sp>
      <p:sp>
        <p:nvSpPr>
          <p:cNvPr id="5076" name="Shape 8"/>
          <p:cNvSpPr/>
          <p:nvPr/>
        </p:nvSpPr>
        <p:spPr>
          <a:xfrm>
            <a:off x="5577840" y="4764024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77" name="Shape 4"/>
          <p:cNvSpPr/>
          <p:nvPr/>
        </p:nvSpPr>
        <p:spPr>
          <a:xfrm>
            <a:off x="4937760" y="4837176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78" name="Text 5"/>
          <p:cNvSpPr/>
          <p:nvPr/>
        </p:nvSpPr>
        <p:spPr>
          <a:xfrm>
            <a:off x="4937760" y="48371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08</a:t>
            </a:r>
            <a:endParaRPr lang="en-US" sz="1400" dirty="0"/>
          </a:p>
        </p:txBody>
      </p:sp>
      <p:sp>
        <p:nvSpPr>
          <p:cNvPr id="5079" name="Text 6"/>
          <p:cNvSpPr/>
          <p:nvPr/>
        </p:nvSpPr>
        <p:spPr>
          <a:xfrm>
            <a:off x="5577840" y="4837176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验证路线与行动计划</a:t>
            </a:r>
            <a:endParaRPr lang="en-US" sz="1800" dirty="0"/>
          </a:p>
        </p:txBody>
      </p:sp>
      <p:sp>
        <p:nvSpPr>
          <p:cNvPr id="5080" name="Shape 8"/>
          <p:cNvSpPr/>
          <p:nvPr/>
        </p:nvSpPr>
        <p:spPr>
          <a:xfrm>
            <a:off x="5577840" y="5330952"/>
            <a:ext cx="5623560" cy="0"/>
          </a:xfrm>
          <a:prstGeom prst="line">
            <a:avLst/>
          </a:prstGeom>
          <a:noFill/>
          <a:ln w="9525">
            <a:solidFill>
              <a:srgbClr val="E2DCCD"/>
            </a:solidFill>
            <a:prstDash val="solid"/>
          </a:ln>
        </p:spPr>
      </p:sp>
      <p:sp>
        <p:nvSpPr>
          <p:cNvPr id="5081" name="Shape 4"/>
          <p:cNvSpPr/>
          <p:nvPr/>
        </p:nvSpPr>
        <p:spPr>
          <a:xfrm>
            <a:off x="4937760" y="5404104"/>
            <a:ext cx="420624" cy="420624"/>
          </a:xfrm>
          <a:prstGeom prst="roundRect">
            <a:avLst>
              <a:gd name="adj" fmla="val 15152"/>
            </a:avLst>
          </a:prstGeom>
          <a:solidFill>
            <a:srgbClr val="B08D3E"/>
          </a:solidFill>
          <a:ln/>
        </p:spPr>
      </p:sp>
      <p:sp>
        <p:nvSpPr>
          <p:cNvPr id="5082" name="Text 5"/>
          <p:cNvSpPr/>
          <p:nvPr/>
        </p:nvSpPr>
        <p:spPr>
          <a:xfrm>
            <a:off x="4937760" y="54041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09</a:t>
            </a:r>
            <a:endParaRPr lang="en-US" sz="1400" dirty="0"/>
          </a:p>
        </p:txBody>
      </p:sp>
      <p:sp>
        <p:nvSpPr>
          <p:cNvPr id="5083" name="Text 6"/>
          <p:cNvSpPr/>
          <p:nvPr/>
        </p:nvSpPr>
        <p:spPr>
          <a:xfrm>
            <a:off x="5577840" y="5404104"/>
            <a:ext cx="5669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4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附录：关键参数速查</a:t>
            </a:r>
            <a:endParaRPr lang="en-US" sz="1800" dirty="0"/>
          </a:p>
        </p:txBody>
      </p:sp>
      <p:sp>
        <p:nvSpPr>
          <p:cNvPr id="5043" name="Shape 28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044" name="Shape 29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045" name="Text 30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046" name="Text 31"/>
          <p:cNvSpPr/>
          <p:nvPr/>
        </p:nvSpPr>
        <p:spPr>
          <a:xfrm>
            <a:off x="4937760" y="6400800"/>
            <a:ext cx="56692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上海新食味生物科技有限公司 · XFOOD功能性蛋白蛋鸡应用解决方案（详细版 V3.1）</a:t>
            </a:r>
            <a:endParaRPr lang="en-US" sz="960" dirty="0"/>
          </a:p>
        </p:txBody>
      </p:sp>
      <p:sp>
        <p:nvSpPr>
          <p:cNvPr id="5047" name="Text 32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048" name="Shape 33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85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1">
                <a:solidFill>
                  <a:srgbClr val="B08D3E"/>
                </a:solidFill>
                <a:latin typeface="Noto Sans CJK SC"/>
                <a:ea typeface="Noto Sans CJK SC"/>
              </a:rPr>
              <a:t>结论</a:t>
            </a:r>
            <a:endParaRPr lang="zh-CN"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新定位：低剂量功能调控型原料，三档剂量对应三类场景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来源：V3.1剂量学测算；Qureshi et al., Animals 2024（核苷酸0.05%有效剂量参照）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11183111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4791"/>
                <a:gridCol w="2124791"/>
                <a:gridCol w="4025920"/>
                <a:gridCol w="2907609"/>
              </a:tblGrid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添加档</a:t>
                      </a:r>
                      <a:endParaRPr sz="11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核苷酸日粮浓度</a:t>
                      </a:r>
                      <a:endParaRPr sz="11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功能定位</a:t>
                      </a:r>
                      <a:endParaRPr sz="11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经济性（35元/kg）</a:t>
                      </a:r>
                      <a:endParaRPr sz="11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 标准档</a:t>
                      </a:r>
                      <a:endParaRPr sz="11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0.010%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肠道+代谢调控，料蛋比驱动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最优（实测ROI 1:1.9）</a:t>
                      </a:r>
                      <a:endParaRPr sz="1100" b="1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1% 证据强化档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0.020%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延长期/品牌蛋/热应激场景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收益不增则亏损，需本场验证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3% 理论上限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0.060%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核苷酸全剂量强化（旧方案）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增本过高，不作常规推荐</a:t>
                      </a:r>
                      <a:endParaRPr sz="11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2920" y="3977639"/>
            <a:ext cx="3291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1F4A3D"/>
                </a:solidFill>
                <a:latin typeface="Noto Sans CJK SC"/>
                <a:ea typeface="Noto Sans CJK SC"/>
              </a:rPr>
              <a:t>175元/吨</a:t>
            </a:r>
            <a:endParaRPr sz="3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" y="4754880"/>
            <a:ext cx="3291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1A2420"/>
                </a:solidFill>
                <a:latin typeface="Noto Sans CJK SC"/>
                <a:ea typeface="Noto Sans CJK SC"/>
              </a:rPr>
              <a:t>0.5%档每吨饲料增本175元（35元/kg地板价），成本增幅5.8%</a:t>
            </a:r>
            <a:endParaRPr sz="10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25112" y="3977639"/>
            <a:ext cx="3291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1F4A3D"/>
                </a:solidFill>
                <a:latin typeface="Noto Sans CJK SC"/>
                <a:ea typeface="Noto Sans CJK SC"/>
              </a:rPr>
              <a:t>0.96%</a:t>
            </a:r>
            <a:endParaRPr sz="3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25112" y="4754880"/>
            <a:ext cx="3291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1A2420"/>
                </a:solidFill>
                <a:latin typeface="Noto Sans CJK SC"/>
                <a:ea typeface="Noto Sans CJK SC"/>
              </a:rPr>
              <a:t>35元/kg地板价下的剂量经济天花板——超过即需增益递增证据</a:t>
            </a:r>
            <a:endParaRPr sz="10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005072" y="4069080"/>
            <a:ext cx="10972" cy="1417320"/>
          </a:xfrm>
          <a:prstGeom prst="rect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47304" y="3977639"/>
            <a:ext cx="32918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1F4A3D"/>
                </a:solidFill>
                <a:latin typeface="Noto Sans CJK SC"/>
                <a:ea typeface="Noto Sans CJK SC"/>
              </a:rPr>
              <a:t>0.5-1%</a:t>
            </a:r>
            <a:endParaRPr sz="3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47304" y="4754880"/>
            <a:ext cx="32918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1A2420"/>
                </a:solidFill>
                <a:latin typeface="Noto Sans CJK SC"/>
                <a:ea typeface="Noto Sans CJK SC"/>
              </a:rPr>
              <a:t>蛋鸡端长期剂量区间：0.5%打透、1%谨慎，不做大幅上调</a:t>
            </a:r>
            <a:endParaRPr sz="10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27264" y="4069080"/>
            <a:ext cx="10972" cy="1417320"/>
          </a:xfrm>
          <a:prstGeom prst="rect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86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087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088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089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090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091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92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01 · 行业背景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蛋鸡养殖的痛点本质是“成本”：饲料占养殖成本70%以上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来源：国家统计局；市场数据（2026年7月）；XFOOD蛋鸡饲养实验报告（2026年4月）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128016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1F4A3D"/>
                </a:solidFill>
                <a:latin typeface="Noto Sans CJK SC"/>
                <a:ea typeface="Noto Sans CJK SC"/>
              </a:rPr>
              <a:t>12亿只</a:t>
            </a:r>
            <a:endParaRPr sz="24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" y="187451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7D8580"/>
                </a:solidFill>
                <a:latin typeface="Noto Sans CJK SC"/>
                <a:ea typeface="Noto Sans CJK SC"/>
              </a:rPr>
              <a:t>中国蛋鸡存栏量（国家统计局）</a:t>
            </a:r>
            <a:endParaRPr sz="9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83280" y="128016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1F4A3D"/>
                </a:solidFill>
                <a:latin typeface="Noto Sans CJK SC"/>
                <a:ea typeface="Noto Sans CJK SC"/>
              </a:rPr>
              <a:t>3000万吨</a:t>
            </a:r>
            <a:endParaRPr sz="24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83280" y="187451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7D8580"/>
                </a:solidFill>
                <a:latin typeface="Noto Sans CJK SC"/>
                <a:ea typeface="Noto Sans CJK SC"/>
              </a:rPr>
              <a:t>中国鸡蛋年产量（国家统计局）</a:t>
            </a:r>
            <a:endParaRPr sz="9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63640" y="128016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1F4A3D"/>
                </a:solidFill>
                <a:latin typeface="Noto Sans CJK SC"/>
                <a:ea typeface="Noto Sans CJK SC"/>
              </a:rPr>
              <a:t>~3.0元/kg</a:t>
            </a:r>
            <a:endParaRPr sz="24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63640" y="187451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7D8580"/>
                </a:solidFill>
                <a:latin typeface="Noto Sans CJK SC"/>
                <a:ea typeface="Noto Sans CJK SC"/>
              </a:rPr>
              <a:t>产蛋鸡饲料成本（2026年7月市场数据）</a:t>
            </a:r>
            <a:endParaRPr sz="9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0" y="1280160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1F4A3D"/>
                </a:solidFill>
                <a:latin typeface="Noto Sans CJK SC"/>
                <a:ea typeface="Noto Sans CJK SC"/>
              </a:rPr>
              <a:t>2.0-2.3:1</a:t>
            </a:r>
            <a:endParaRPr sz="24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44000" y="1874519"/>
            <a:ext cx="26517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50" b="0">
                <a:solidFill>
                  <a:srgbClr val="7D8580"/>
                </a:solidFill>
                <a:latin typeface="Noto Sans CJK SC"/>
                <a:ea typeface="Noto Sans CJK SC"/>
              </a:rPr>
              <a:t>蛋鸡料蛋比行业区间</a:t>
            </a:r>
            <a:endParaRPr sz="9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02920" y="2606040"/>
          <a:ext cx="11183111" cy="356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6622"/>
                <a:gridCol w="4137751"/>
                <a:gridCol w="4808738"/>
              </a:tblGrid>
              <a:tr h="713232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核心痛点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现状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XFOOD 0.5%方案的回应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饲料成本占比高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饲料占养殖总成本70%以上，料蛋比每降0.1都是利润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实测料蛋比-9.9%，每公斤蛋成本-0.31元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产蛋后期下降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60周龄后产蛋率从95%跌至70-75%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1%证据强化档：BHB抗氧化延缓卵巢老化（需验证）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蛋品质不稳定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哈氏单位低、蛋壳薄、破蛋率高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核苷酸通路改善蛋品质（文献验证），品牌蛋场景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功能料经济账难算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高剂量功能料每吨增本上千元，普通场用不起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每吨料仅+175元，普通商品蛋场即可正收益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093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094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095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096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097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098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099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02 · 产品成分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一款原料承载六类功能成分，全细胞集成发酵保证生物利用度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来源：XFOOD产品成分检测数据；XFOOD蛋鸡饲养实验报告（2026年4月）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11183111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5778"/>
                <a:gridCol w="2124791"/>
                <a:gridCol w="6262542"/>
              </a:tblGrid>
              <a:tr h="52251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成分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含量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蛋鸡功能价值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52251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粗蛋白质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53%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高消化率单细胞蛋白，可替代部分豆粕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PHB（聚羟基丁酸酯）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17%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肠道缓释降解为BHB：肠上皮供能、屏障修复、抗炎抗应激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核苷酸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卵泡发育、蛋品质、免疫（Qureshi 2024验证0.05%剂量）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B族维生素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10-25mg/100g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能量代谢辅酶（B2/B3/B5/B7/B9），提升饲料转化效率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维生素B12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1.42mg/100g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原生高生物利用度，神经稳定、造血支持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22516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类胡萝卜素+氨基酸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6.18mg/100g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蛋黄天然着色辅助；谷氨酸13.5%诱食、精氨酸7.7%改善卵巢血供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2920" y="5120640"/>
            <a:ext cx="11183112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工艺要点：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采用“甲基杆菌+AI”全细胞集成发酵，活性成分处于天然胞内状态，具有生物保护屏障——耐受胃酸环境、精准送达肠道释放，区别于传统物理复配添加剂。产品已通过美国FDA人用Self-GRAS认证，符合非转基因标准。</a:t>
            </a:r>
            <a:endParaRPr sz="11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00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01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02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03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04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05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06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02 · 剂量学定位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0.5%添加的剂量贡献：PHB与B族是主驱动，核苷酸转为辅助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来源：XFOOD成分数据×0.5%添加比例折算；蛋鸡PHB降解率35-50%（文献推断）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11183111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4791"/>
                <a:gridCol w="3914089"/>
                <a:gridCol w="5144231"/>
              </a:tblGrid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成分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0.5%添加时日粮浓度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功能定位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PHB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0.085%（按40%降解≈BHB 0.034%）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主驱动①　肠道缓释供能、屏障修复</a:t>
                      </a:r>
                      <a:endParaRPr sz="1050" b="0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B族维生素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0.5-1.25mg/kg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主驱动②　能量代谢辅酶支持</a:t>
                      </a:r>
                      <a:endParaRPr sz="1050" b="0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维生素B12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0.071mg/kg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神经稳定、造血支持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核苷酸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0.010%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辅助免疫与肠道发育（低于0.05%高剂量档）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类胡萝卜素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0.31mg/kg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轻度着色辅助+系统抗氧化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502920" y="4800600"/>
            <a:ext cx="11183112" cy="123444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4800600"/>
            <a:ext cx="45720" cy="1234440"/>
          </a:xfrm>
          <a:prstGeom prst="rect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983480"/>
            <a:ext cx="107899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关键认知：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0.5%档的功能主驱动是PHB肠道健康通路与B族维生素能量代谢通路——这与实测结果（料蛋比大幅改善9.9%、产蛋率温和提升3.71个百分点）高度吻合。若需发挥文献验证的核苷酸蛋品质强化效应（0.05%剂量），对应1%证据强化档或叠加核苷酸酵母提取物。</a:t>
            </a:r>
            <a:endParaRPr sz="11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07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08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09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10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11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12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13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03 · 实测数据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实验设计：每组400只大样本随机对照，仅0.5%添加一个变量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来源：XFOOD蛋鸡饲养实验报告（2026年4月17日—4月29日，每组400只）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7223760" cy="310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7128"/>
                <a:gridCol w="5056632"/>
              </a:tblGrid>
              <a:tr h="51816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项目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内容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实验周期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2026年4月17日—4月29日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实验规模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每组400只蛋鸡（约300日龄），共800只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分组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实验组：常规饲料+0.5% XFOOD；对照组：常规饲料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饲养条件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光照16L:8D；温度18-24℃；湿度50-70%；两组一致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1816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观测指标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产蛋率、平均蛋重、日产蛋量、喂料量、料蛋比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321040" y="1234440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设计要点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21040" y="1554480"/>
            <a:ext cx="3383280" cy="2834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大样本降低个体差异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——每组400只的规模使3-5个百分点的产蛋率差异具有统计可靠性；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45000"/>
              </a:lnSpc>
              <a:spcBef>
                <a:spcPts val="8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同批次同日龄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——800只鸡来自同一批次，环境参数完全一致；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45000"/>
              </a:lnSpc>
              <a:spcBef>
                <a:spcPts val="8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温和持续的作用曲线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——第1-2天两组相近（适应期），第3-7天差距扩大并稳定，与PHB肠道定植特征吻合。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" y="4800600"/>
            <a:ext cx="11183112" cy="123444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02920" y="4800600"/>
            <a:ext cx="45720" cy="1234440"/>
          </a:xfrm>
          <a:prstGeom prst="rect">
            <a:avLst/>
          </a:prstGeom>
          <a:solidFill>
            <a:srgbClr val="7D8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4983480"/>
            <a:ext cx="107899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边界说明：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本实验周期为7天，验证的是生产性能（产蛋率/蛋重/料蛋比）；蛋品质指标（哈氏单位、蛋壳强度、蛋黄颜色）与长周期持续性（8-12周）已列入后续验证路线（见第18页）。数据因饲养环境和管理水平可能存在差异。</a:t>
            </a:r>
            <a:endParaRPr sz="11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14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15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16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17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18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19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1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03 · 实测数据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实测结果：料蛋比降低9.9%是本实验最有经济价值的发现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来源：XFOOD蛋鸡饲养实验报告（每组400只，2026年4月）；图中三项指标量纲不同，柱高仅作组内对比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11183110" cy="2103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07609"/>
                <a:gridCol w="2124791"/>
                <a:gridCol w="2124791"/>
                <a:gridCol w="1789297"/>
                <a:gridCol w="2236622"/>
              </a:tblGrid>
              <a:tr h="42062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指标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实验组均值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对照组均值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差异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变化率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产蛋率（%）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87.71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84.00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+3.71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+4.4%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平均蛋重（g/枚）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63.5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62.3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+1.2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+1.9%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日产蛋量（个）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350.9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336.0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+14.9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+4.4%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料蛋比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2.001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2.220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-0.219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-9.9%</a:t>
                      </a:r>
                      <a:endParaRPr sz="1050" b="1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20" name="Chart card"/>
          <p:cNvSpPr/>
          <p:nvPr/>
        </p:nvSpPr>
        <p:spPr>
          <a:xfrm>
            <a:off x="448056" y="3557016"/>
            <a:ext cx="6550107" cy="2734056"/>
          </a:xfrm>
          <a:prstGeom prst="rect">
            <a:avLst/>
          </a:prstGeom>
          <a:solidFill>
            <a:srgbClr val="FFFFFF"/>
          </a:solidFill>
          <a:ln w="9525">
            <a:solidFill>
              <a:srgbClr val="E2DCCD"/>
            </a:solidFill>
          </a:ln>
        </p:spPr>
      </p:sp>
      <p:pic>
        <p:nvPicPr>
          <p:cNvPr id="10" name="Picture 9" descr="a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611880"/>
            <a:ext cx="6440379" cy="26243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321040" y="3611880"/>
            <a:ext cx="3383280" cy="2651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读图要点：</a:t>
            </a:r>
            <a:endParaRPr sz="105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45000"/>
              </a:lnSpc>
              <a:spcBef>
                <a:spcPts val="6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料蛋比全程稳定在2.001 vs 2.220，差距约10%且一致，说明饲料转化效率改善稳定可靠；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45000"/>
              </a:lnSpc>
              <a:spcBef>
                <a:spcPts val="6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按每组日均产蛋约22kg计，实验组每日节省饲料约4.8kg，7天累计节省33.6kg；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45000"/>
              </a:lnSpc>
              <a:spcBef>
                <a:spcPts val="6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产蛋率差距保持3-5个百分点，温和而持续，符合营养调控特征。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22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23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24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25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26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27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8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03 · 实测数据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结果分析：三条结论指向同一个判断——0.5%是“降本项”而非“增本项”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来源：XFOOD蛋鸡饲养实验报告（2026年4月）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1234440"/>
            <a:ext cx="10058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B08D3E"/>
                </a:solidFill>
                <a:latin typeface="Noto Sans CJK SC"/>
                <a:ea typeface="Noto Sans CJK SC"/>
              </a:rPr>
              <a:t>01</a:t>
            </a:r>
            <a:endParaRPr sz="28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40" y="1280160"/>
            <a:ext cx="9966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1F4A3D"/>
                </a:solidFill>
                <a:latin typeface="Noto Sans CJK SC"/>
                <a:ea typeface="Noto Sans CJK SC"/>
              </a:rPr>
              <a:t>产蛋率温和提升3.71个百分点（84.00% → 87.71%）</a:t>
            </a:r>
            <a:endParaRPr sz="13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91640" y="1618488"/>
            <a:ext cx="99669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1A2420"/>
                </a:solidFill>
                <a:latin typeface="Noto Sans CJK SC"/>
                <a:ea typeface="Noto Sans CJK SC"/>
              </a:rPr>
              <a:t>第1-2天两组相近（适应期），第3-7天差距扩大并稳定在3-5个百分点。作用温和持续，与PHB肠道定植建立稳态的生物学特征高度吻合——不是短期刺激，而是肠道健康改善带来的稳态提升。</a:t>
            </a:r>
            <a:endParaRPr sz="10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91640" y="2350008"/>
            <a:ext cx="9966960" cy="9144"/>
          </a:xfrm>
          <a:prstGeom prst="rect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2468880"/>
            <a:ext cx="10058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B08D3E"/>
                </a:solidFill>
                <a:latin typeface="Noto Sans CJK SC"/>
                <a:ea typeface="Noto Sans CJK SC"/>
              </a:rPr>
              <a:t>02</a:t>
            </a:r>
            <a:endParaRPr sz="28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1640" y="2514600"/>
            <a:ext cx="9966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1F4A3D"/>
                </a:solidFill>
                <a:latin typeface="Noto Sans CJK SC"/>
                <a:ea typeface="Noto Sans CJK SC"/>
              </a:rPr>
              <a:t>平均蛋重提升1.9%（62.3g → 63.5g），全程稳定高出1.0-1.5g</a:t>
            </a:r>
            <a:endParaRPr sz="13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91640" y="2852928"/>
            <a:ext cx="99669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1A2420"/>
                </a:solidFill>
                <a:latin typeface="Noto Sans CJK SC"/>
                <a:ea typeface="Noto Sans CJK SC"/>
              </a:rPr>
              <a:t>优质单细胞蛋白（53%粗蛋白、完整氨基酸谱）与复合B族维生素促进蛋白质合成代谢，蛋壳质量与蛋内容物营养密度同步提升。鸡蛋按斤计价场景下，大蛋直接等于更高单价。</a:t>
            </a:r>
            <a:endParaRPr sz="10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91640" y="3584448"/>
            <a:ext cx="9966960" cy="9144"/>
          </a:xfrm>
          <a:prstGeom prst="rect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3703320"/>
            <a:ext cx="10058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B08D3E"/>
                </a:solidFill>
                <a:latin typeface="Noto Sans CJK SC"/>
                <a:ea typeface="Noto Sans CJK SC"/>
              </a:rPr>
              <a:t>03</a:t>
            </a:r>
            <a:endParaRPr sz="28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91640" y="3749040"/>
            <a:ext cx="99669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1F4A3D"/>
                </a:solidFill>
                <a:latin typeface="Noto Sans CJK SC"/>
                <a:ea typeface="Noto Sans CJK SC"/>
              </a:rPr>
              <a:t>料蛋比降低9.9%（2.220 → 2.001），经济价值的根基</a:t>
            </a:r>
            <a:endParaRPr sz="13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1640" y="4087368"/>
            <a:ext cx="996696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1A2420"/>
                </a:solidFill>
                <a:latin typeface="Noto Sans CJK SC"/>
                <a:ea typeface="Noto Sans CJK SC"/>
              </a:rPr>
              <a:t>全程稳定在2.001 vs 2.220，差距约10%且一致。每生产1kg鸡蛋少耗约0.22kg饲料——饲料节约超过XFOOD自身增本，产品属性从“增值型功能料”转变为“降本型功能料”。</a:t>
            </a:r>
            <a:endParaRPr sz="10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" y="5029200"/>
            <a:ext cx="11183112" cy="1051560"/>
          </a:xfrm>
          <a:prstGeom prst="rect">
            <a:avLst/>
          </a:prstGeom>
          <a:solidFill>
            <a:srgbClr val="1F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5230368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1">
                <a:solidFill>
                  <a:srgbClr val="FFFFFF"/>
                </a:solidFill>
                <a:latin typeface="Noto Sans CJK SC"/>
                <a:ea typeface="Noto Sans CJK SC"/>
              </a:rPr>
              <a:t>实验结论：</a:t>
            </a:r>
            <a:r>
              <a:rPr sz="1150" b="0">
                <a:solidFill>
                  <a:srgbClr val="FFFFFF"/>
                </a:solidFill>
                <a:latin typeface="Noto Sans CJK SC"/>
                <a:ea typeface="Noto Sans CJK SC"/>
              </a:rPr>
              <a:t>0.5%添加XFOOD可稳定提升产蛋性能，1种原料替代传统配方中4-5种功能添加剂，简化配方管理与供应链——对追求高效、绿色、可持续养殖的蛋鸡企业是值得推荐的饲料升级方案。</a:t>
            </a:r>
            <a:endParaRPr sz="1150" b="0">
              <a:solidFill>
                <a:srgbClr val="FFFFFF"/>
              </a:solidFill>
              <a:latin typeface="Noto Sans CJK SC"/>
              <a:ea typeface="Noto Sans CJK SC"/>
            </a:endParaRPr>
          </a:p>
        </p:txBody>
      </p:sp>
      <p:sp>
        <p:nvSpPr>
          <p:cNvPr id="5129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30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31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32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33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34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35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04 · 机制归因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主驱动①：PHB→BHB肠道缓释供能通路，料蛋比改善的核心机制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来源：XFOOD蛋鸡饲养实验报告机制讨论；文内所列文献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2920" y="1234440"/>
            <a:ext cx="2468880" cy="77724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6072" y="1344168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XFOOD粉剂</a:t>
            </a:r>
            <a:endParaRPr sz="105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ctr"/>
            <a:r>
              <a:rPr sz="900" b="0">
                <a:solidFill>
                  <a:srgbClr val="1A2420"/>
                </a:solidFill>
                <a:latin typeface="Noto Sans CJK SC"/>
                <a:ea typeface="Noto Sans CJK SC"/>
              </a:rPr>
              <a:t>胞内态PHB 0.085%</a:t>
            </a:r>
            <a:endParaRPr sz="9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044952" y="1481328"/>
            <a:ext cx="384048" cy="292608"/>
          </a:xfrm>
          <a:prstGeom prst="rightArrow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502152" y="1234440"/>
            <a:ext cx="2468880" cy="77724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75304" y="1344168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耐受胃酸</a:t>
            </a:r>
            <a:endParaRPr sz="105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ctr"/>
            <a:r>
              <a:rPr sz="900" b="0">
                <a:solidFill>
                  <a:srgbClr val="1A2420"/>
                </a:solidFill>
                <a:latin typeface="Noto Sans CJK SC"/>
                <a:ea typeface="Noto Sans CJK SC"/>
              </a:rPr>
              <a:t>小肠前段有限降解</a:t>
            </a:r>
            <a:endParaRPr sz="9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6044183" y="1481328"/>
            <a:ext cx="384048" cy="292608"/>
          </a:xfrm>
          <a:prstGeom prst="rightArrow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501383" y="1234440"/>
            <a:ext cx="2468880" cy="77724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74536" y="1344168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盲肠发酵区主降解</a:t>
            </a:r>
            <a:endParaRPr sz="105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ctr"/>
            <a:r>
              <a:rPr sz="900" b="0">
                <a:solidFill>
                  <a:srgbClr val="1A2420"/>
                </a:solidFill>
                <a:latin typeface="Noto Sans CJK SC"/>
                <a:ea typeface="Noto Sans CJK SC"/>
              </a:rPr>
              <a:t>菌群解聚酶→BHB单体</a:t>
            </a:r>
            <a:endParaRPr sz="90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9043415" y="1481328"/>
            <a:ext cx="384048" cy="292608"/>
          </a:xfrm>
          <a:prstGeom prst="rightArrow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500616" y="1234440"/>
            <a:ext cx="2468880" cy="777240"/>
          </a:xfrm>
          <a:prstGeom prst="rect">
            <a:avLst/>
          </a:prstGeom>
          <a:solidFill>
            <a:srgbClr val="1F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73768" y="1344168"/>
            <a:ext cx="2322576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Noto Sans CJK SC"/>
                <a:ea typeface="Noto Sans CJK SC"/>
              </a:rPr>
              <a:t>MCT1/2吸收</a:t>
            </a:r>
            <a:endParaRPr sz="1050" b="1">
              <a:solidFill>
                <a:srgbClr val="FFFFFF"/>
              </a:solidFill>
              <a:latin typeface="Noto Sans CJK SC"/>
              <a:ea typeface="Noto Sans CJK SC"/>
            </a:endParaRPr>
          </a:p>
          <a:p>
            <a:pPr algn="ctr"/>
            <a:r>
              <a:rPr sz="900" b="0">
                <a:solidFill>
                  <a:srgbClr val="FFFFFF"/>
                </a:solidFill>
                <a:latin typeface="Noto Sans CJK SC"/>
                <a:ea typeface="Noto Sans CJK SC"/>
              </a:rPr>
              <a:t>门静脉→全身循环</a:t>
            </a:r>
            <a:endParaRPr sz="900" b="0">
              <a:solidFill>
                <a:srgbClr val="FFFFFF"/>
              </a:solidFill>
              <a:latin typeface="Noto Sans CJK SC"/>
              <a:ea typeface="Noto Sans CJK SC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2920" y="2331720"/>
            <a:ext cx="5394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BHB对肠道上皮的三重作用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2920" y="2651760"/>
            <a:ext cx="5394960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① 直接供能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——BHB是肠上皮细胞的优先燃料，缓释供能4-6小时；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② 屏障修复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——促进紧密连接蛋白合成、修复肠漏，营养吸收面积↑；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③ 菌群调节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——营造弱酸性肠道环境，抑制有害菌增殖，替代肠道健康剂。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63640" y="2377440"/>
            <a:ext cx="10972" cy="2103120"/>
          </a:xfrm>
          <a:prstGeom prst="rect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29400" y="233172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为什么能解释料蛋比-9.9%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29400" y="2651760"/>
            <a:ext cx="5029200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肠道吸收面积与屏障功能改善 → 单位饲料的营养回收率提升 → 每生产1kg蛋所需饲料下降。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全细胞集成发酵使PHB处于天然胞内保护状态，耐胃酸、肠道定点释放——这是低剂量（0.085%）即可起效的关键。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02920" y="4846320"/>
            <a:ext cx="11183112" cy="118872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02920" y="4846320"/>
            <a:ext cx="45720" cy="1188720"/>
          </a:xfrm>
          <a:prstGeom prst="rect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4956048"/>
            <a:ext cx="1078992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1">
                <a:solidFill>
                  <a:srgbClr val="1A2420"/>
                </a:solidFill>
                <a:latin typeface="Noto Sans CJK SC"/>
                <a:ea typeface="Noto Sans CJK SC"/>
              </a:rPr>
              <a:t>机制文献支撑：</a:t>
            </a:r>
            <a:r>
              <a:rPr sz="950" b="0">
                <a:solidFill>
                  <a:srgbClr val="1A2420"/>
                </a:solidFill>
                <a:latin typeface="Noto Sans CJK SC"/>
                <a:ea typeface="Noto Sans CJK SC"/>
              </a:rPr>
              <a:t>Youm et al., Nature Medicine 2015（BHB抑制NLRP3炎症小体）；Newman &amp; Verdin, Annu Rev Nutr 2017；Puchalska &amp; Crawford, Cell Metab 2017；Rezvan et al., Iranian J Vet Med 2020（1,3-丁二醇下调TNF-α/IL-1β，禽类验证）。蛋鸡PHB降解率35-50%为文献推断值。</a:t>
            </a:r>
            <a:endParaRPr sz="9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36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37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38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39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40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41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42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04 · 机制归因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主驱动②与辅助通路：B族能量代谢放大器，核苷酸留作强化档后手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来源：Qureshi et al., Animals 14(5):782, 2024；Sauer et al., 2011；XFOOD成分数据折算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1188720"/>
            <a:ext cx="5394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B族维生素×BHB：“供能×催化”协同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" y="1508760"/>
            <a:ext cx="539496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B2→FAD、B3→NAD、B5→辅酶A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——直接催化能量代谢，提升饲料能量转化效率；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B12经肠-脑轴支持神经健康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——减少笼养应激行为损耗，鸡群安静度提升；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协同解释实测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——BHB供能+B族催化共同解释产蛋率与蛋重的温和提升；0.5%档可部分替代B族预混（约3元/吨料）。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63640" y="1280160"/>
            <a:ext cx="10972" cy="2194560"/>
          </a:xfrm>
          <a:prstGeom prst="rect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29400" y="118872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核苷酸：0.5%档辅助，1%档强化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1508760"/>
            <a:ext cx="502920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0.5%档（0.010%）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——低于Qureshi 2024验证的0.05%蛋品质剂量，发挥肠道发育与免疫辅助作用；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1%以上档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——可释放文献验证效应：哈氏单位+6.5%、蛋壳强度+5.5%、卵泡数+10%、IgG+9.6%（Qureshi et al., Animals 2024）。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" y="36576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剂量档位与功能释放关系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02920" y="3977639"/>
          <a:ext cx="11183110" cy="2103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6622"/>
                <a:gridCol w="2236622"/>
                <a:gridCol w="4025920"/>
                <a:gridCol w="2683946"/>
              </a:tblGrid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添加档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核苷酸日粮浓度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功能释放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适用场景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0.010%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PHB肠道+B族代谢为主，核苷酸辅助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全期标准档（经济最优）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1%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0.020%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叠加BHB抗氧化延缓卵巢老化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延长期/品牌蛋/热应激（证据强化档）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3%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0.060%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核苷酸全剂量（超0.05%验证剂量）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理论上限，不作常规推荐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43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44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45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46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47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48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49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05 · 经济性分析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经济口径①：单位成本核算——每公斤鸡蛋成本下降0.31元（-4.6%）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来源：XFOOD定价（饲料级最低35元/kg）；基础饲料3.0元/kg（2026年7月市场数据）；实测料蛋比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7223759" cy="3794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89504"/>
                <a:gridCol w="2456078"/>
                <a:gridCol w="1878177"/>
              </a:tblGrid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项目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计算过程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结果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XFOOD单价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35元/kg（饲料级最低价）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基准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添加比例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0.5%（千分之五）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实测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每kg饲料增本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35 × 0.005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0.175元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每吨饲料增本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0.175 × 1000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175元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饲料成本增幅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175 / 3000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+5.8%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每公斤蛋成本（对照）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2.220 × 3.0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6.66元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每公斤蛋成本（XFOOD）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2.001 × (3.0+0.175)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6.35元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2164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每公斤蛋成本变化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6.35 - 6.66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-0.31元</a:t>
                      </a:r>
                      <a:endParaRPr sz="1000" b="1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321040" y="1234440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核算逻辑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21040" y="1554480"/>
            <a:ext cx="3383280" cy="3200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0.5%添加使每吨饲料增本175元（+5.8%），但料蛋比改善9.9%使每公斤蛋的饲料消耗从2.220kg降至2.001kg。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降本幅度大于增本幅度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，每公斤鸡蛋综合成本净降0.31元——这是“降本型功能料”判断的定量基础。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8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若计入B族预混、肠道健康剂等替代节省（约9-10元/吨料），实际净增本进一步降至约165元/吨。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" y="5303520"/>
            <a:ext cx="11183112" cy="68580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5440680"/>
            <a:ext cx="106984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对比旧3%方案：每吨增本</a:t>
            </a: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1050元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且每公斤蛋成本上升；0.5%方案每吨增本</a:t>
            </a: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175元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且每公斤蛋成本</a:t>
            </a:r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下降0.31元</a:t>
            </a:r>
            <a:endParaRPr sz="11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5150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51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52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53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54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55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57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05 · 经济性分析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经济口径②：万只蛋鸡年度模型——净收益+4.8万元/年，ROI 1:1.68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来源：XFOOD蛋鸡实验实测数据外推；蛋价0.5元/枚、饲料3.0元/kg、XFOOD 35元/kg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6720839" cy="310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5085"/>
                <a:gridCol w="1545793"/>
                <a:gridCol w="1680210"/>
                <a:gridCol w="1209751"/>
              </a:tblGrid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项目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对照组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XFOOD 0.5%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差异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年产蛋量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306.6万枚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320.1万枚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+13.5万枚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年产蛋重量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191.0吨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203.3吨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+12.3吨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年耗料量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424.0吨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406.8吨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-17.3吨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基础饲料成本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127.2万元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122.0万元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-5.2万元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XFOOD年投入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—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7.1万元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+7.1万元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鸡蛋收入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153.3万元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160.1万元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+6.8万元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净收益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26.1万元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30.9万元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+4.8万元</a:t>
                      </a:r>
                      <a:endParaRPr sz="1000" b="1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56" name="Chart card"/>
          <p:cNvSpPr/>
          <p:nvPr/>
        </p:nvSpPr>
        <p:spPr>
          <a:xfrm>
            <a:off x="7397496" y="1271016"/>
            <a:ext cx="4315968" cy="3593424"/>
          </a:xfrm>
          <a:prstGeom prst="rect">
            <a:avLst/>
          </a:prstGeom>
          <a:solidFill>
            <a:srgbClr val="FFFFFF"/>
          </a:solidFill>
          <a:ln w="9525">
            <a:solidFill>
              <a:srgbClr val="E2DCCD"/>
            </a:solidFill>
          </a:ln>
        </p:spPr>
      </p:sp>
      <p:pic>
        <p:nvPicPr>
          <p:cNvPr id="10" name="Picture 9" descr="a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2360" y="1325880"/>
            <a:ext cx="4206240" cy="34836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" y="4709160"/>
            <a:ext cx="11183112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净收益拆解：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多产蛋增收</a:t>
            </a:r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+6.77万元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　+　饲料转化改善节支</a:t>
            </a:r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+5.18万元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　-　XFOOD投入</a:t>
            </a: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7.12万元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　=　</a:t>
            </a: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+4.83万元/万只/年</a:t>
            </a:r>
            <a:r>
              <a:rPr sz="1100" b="0">
                <a:solidFill>
                  <a:srgbClr val="1A2420"/>
                </a:solidFill>
                <a:latin typeface="Noto Sans CJK SC"/>
                <a:ea typeface="Noto Sans CJK SC"/>
              </a:rPr>
              <a:t>，投入产出比 </a:t>
            </a:r>
            <a:r>
              <a:rPr sz="1100" b="1">
                <a:solidFill>
                  <a:srgbClr val="1A2420"/>
                </a:solidFill>
                <a:latin typeface="Noto Sans CJK SC"/>
                <a:ea typeface="Noto Sans CJK SC"/>
              </a:rPr>
              <a:t>1:1.68</a:t>
            </a:r>
            <a:endParaRPr sz="110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45000"/>
              </a:lnSpc>
              <a:spcBef>
                <a:spcPts val="800"/>
              </a:spcBef>
            </a:pPr>
            <a:r>
              <a:rPr sz="1000" b="0">
                <a:solidFill>
                  <a:srgbClr val="7D8580"/>
                </a:solidFill>
                <a:latin typeface="Noto Sans CJK SC"/>
                <a:ea typeface="Noto Sans CJK SC"/>
              </a:rPr>
              <a:t>模型参数：实测数据外推万只规模（产蛋率84.00%→87.71%，蛋重62.3g→63.5g，料蛋比2.220→2.001）；蛋价按普通商品蛋0.5元/枚（不含品牌溢价）。未计入替代节省与死淘率改善等潜在收益，为保守口径。</a:t>
            </a:r>
            <a:endParaRPr sz="100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5158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59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60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61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62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63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64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05 · 经济性分析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经济口径③：每只鸡全周期模型——35元/kg下净收益6.46元/只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来源：客户全周期算账框架（150日龄开产、550日龄淘汰）+ XFOOD实验实测数据；蛋价5元/斤（当前行情）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1188720"/>
            <a:ext cx="3840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养殖户算账框架（全周期400天）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" y="1508760"/>
            <a:ext cx="5394960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150日龄开产、550日龄淘汰，有效食用400天；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每万只每天采食1吨全价料（100g/只/天）；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饲料级最低35元/kg，0.5%添加→175元/吨料；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每只鸡每天增本0.0175元，400天合计成本7元/只；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蛋价：8个/斤、5元/斤 → 0.625元/枚。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02920" y="3200400"/>
          <a:ext cx="6720839" cy="2514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1586"/>
                <a:gridCol w="1881835"/>
                <a:gridCol w="1747418"/>
              </a:tblGrid>
              <a:tr h="4191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收益来源（实测口径）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测算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元/只/400天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产蛋率+3.71pp → +14.8枚蛋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14.8 × 0.625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+9.28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蛋重+1.9%（大蛋按重计价）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22.3kg vs 20.9kg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+4.18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鸡蛋端合计增益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+13.46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扣除：XFOOD成本（0.5%×400天）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35×0.005×40kg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-7.00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净收益（ROI 1:1.9）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+6.46</a:t>
                      </a:r>
                      <a:endParaRPr sz="1000" b="1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7726679" y="1188720"/>
            <a:ext cx="3977639" cy="178308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79" y="132588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>
                <a:solidFill>
                  <a:srgbClr val="B08D3E"/>
                </a:solidFill>
                <a:latin typeface="Noto Sans CJK SC"/>
                <a:ea typeface="Noto Sans CJK SC"/>
              </a:rPr>
              <a:t>价格口径的重要更正</a:t>
            </a:r>
            <a:endParaRPr sz="11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55279" y="1645920"/>
            <a:ext cx="3566160" cy="1234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950" b="0">
                <a:solidFill>
                  <a:srgbClr val="1A2420"/>
                </a:solidFill>
                <a:latin typeface="Noto Sans CJK SC"/>
                <a:ea typeface="Noto Sans CJK SC"/>
              </a:rPr>
              <a:t>饲料级最低价为35元/kg——此前按15000元/吨测算的“每只鸡3元成本、净收益10.46元、剂量天花板2.24%”口径全部作废；</a:t>
            </a:r>
            <a:endParaRPr sz="9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45000"/>
              </a:lnSpc>
            </a:pPr>
            <a:r>
              <a:rPr sz="950" b="0">
                <a:solidFill>
                  <a:srgbClr val="1A2420"/>
                </a:solidFill>
                <a:latin typeface="Noto Sans CJK SC"/>
                <a:ea typeface="Noto Sans CJK SC"/>
              </a:rPr>
              <a:t>35元/kg下：成本7元/只，净收益+6.46元/只，ROI 1:1.9，剂量天花板≈0.96%。</a:t>
            </a:r>
            <a:endParaRPr sz="9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26679" y="3200400"/>
            <a:ext cx="39776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三个关键判断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26679" y="3520440"/>
            <a:ext cx="3977639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B08D3E"/>
                </a:solidFill>
                <a:latin typeface="Noto Sans CJK SC"/>
                <a:ea typeface="Noto Sans CJK SC"/>
              </a:rPr>
              <a:t>①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 产蛋率盈亏平衡点为+2.8pp，实测+3.71pp，超平衡线32%；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B08D3E"/>
                </a:solidFill>
                <a:latin typeface="Noto Sans CJK SC"/>
                <a:ea typeface="Noto Sans CJK SC"/>
              </a:rPr>
              <a:t>②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 本口径只算鸡蛋端，未计料蛋比带来的采食量下降（实验观察到约5%降采食）；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B08D3E"/>
                </a:solidFill>
                <a:latin typeface="Noto Sans CJK SC"/>
                <a:ea typeface="Noto Sans CJK SC"/>
              </a:rPr>
              <a:t>③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 万只规模净收益6.46万元/400天。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65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66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67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68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69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70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72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06 · 盈亏平衡与敏感性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安全边际：料蛋比只需改善5.8%即回本，实测9.9%；效果打七折仍盈利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来源：万只年度模型（口径②）按效果兑现比例线性折算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1280160"/>
            <a:ext cx="32918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1F4A3D"/>
                </a:solidFill>
                <a:latin typeface="Noto Sans CJK SC"/>
                <a:ea typeface="Noto Sans CJK SC"/>
              </a:rPr>
              <a:t>≥5.8%</a:t>
            </a:r>
            <a:endParaRPr sz="28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" y="1920240"/>
            <a:ext cx="32918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7D8580"/>
                </a:solidFill>
                <a:latin typeface="Noto Sans CJK SC"/>
                <a:ea typeface="Noto Sans CJK SC"/>
              </a:rPr>
              <a:t>料蛋比盈亏平衡点（饲料节约覆盖175元/吨增本所需的最小改善幅度）</a:t>
            </a:r>
            <a:endParaRPr sz="9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25112" y="1280160"/>
            <a:ext cx="32918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B08D3E"/>
                </a:solidFill>
                <a:latin typeface="Noto Sans CJK SC"/>
                <a:ea typeface="Noto Sans CJK SC"/>
              </a:rPr>
              <a:t>9.9%</a:t>
            </a:r>
            <a:endParaRPr sz="28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25112" y="1920240"/>
            <a:ext cx="32918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7D8580"/>
                </a:solidFill>
                <a:latin typeface="Noto Sans CJK SC"/>
                <a:ea typeface="Noto Sans CJK SC"/>
              </a:rPr>
              <a:t>实测料蛋比改善幅度，超出平衡点71%</a:t>
            </a:r>
            <a:endParaRPr sz="9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47304" y="1280160"/>
            <a:ext cx="32918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1F4A3D"/>
                </a:solidFill>
                <a:latin typeface="Noto Sans CJK SC"/>
                <a:ea typeface="Noto Sans CJK SC"/>
              </a:rPr>
              <a:t>+2.8pp</a:t>
            </a:r>
            <a:endParaRPr sz="28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47304" y="1920240"/>
            <a:ext cx="32918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7D8580"/>
                </a:solidFill>
                <a:latin typeface="Noto Sans CJK SC"/>
                <a:ea typeface="Noto Sans CJK SC"/>
              </a:rPr>
              <a:t>产蛋率盈亏平衡点（每只鸡口径），实测+3.71pp</a:t>
            </a:r>
            <a:endParaRPr sz="9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920" y="2743200"/>
            <a:ext cx="6400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敏感性分析：效果兑现程度对万只年净收益的影响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5171" name="Chart card"/>
          <p:cNvSpPr/>
          <p:nvPr/>
        </p:nvSpPr>
        <p:spPr>
          <a:xfrm>
            <a:off x="448056" y="3008376"/>
            <a:ext cx="6635508" cy="3282696"/>
          </a:xfrm>
          <a:prstGeom prst="rect">
            <a:avLst/>
          </a:prstGeom>
          <a:solidFill>
            <a:srgbClr val="FFFFFF"/>
          </a:solidFill>
          <a:ln w="9525">
            <a:solidFill>
              <a:srgbClr val="E2DCCD"/>
            </a:solidFill>
          </a:ln>
        </p:spPr>
      </p:sp>
      <p:pic>
        <p:nvPicPr>
          <p:cNvPr id="16" name="Picture 15" descr="a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063240"/>
            <a:ext cx="6525780" cy="31729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726679" y="3063240"/>
            <a:ext cx="3977639" cy="3017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情景假设（万只·年）：</a:t>
            </a:r>
            <a:endParaRPr sz="105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100%：料蛋比-9.9%、产蛋率+3.71pp → +4.83万元（ROI 1:1.68）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70%：料蛋比-6.9%、产蛋率+2.6pp → +1.00万元（ROI 1:1.14）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6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50%：料蛋比-5.0%、产蛋率+1.9pp → -1.48万元（ROI 1:0.80）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10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解读：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料蛋比改善是经济支柱。建议客户先做4-8周本场小试，实测本场改善幅度后再规模应用。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73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74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75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76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77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78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79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06 · 剂量纪律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35元/kg地板价下的剂量边界：0.5%打透、1%谨慎、天花板0.96%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来源：每只鸡全周期模型（口径③）剂量情景折算；饲料级最低35元/kg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6949439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9888"/>
                <a:gridCol w="1737360"/>
                <a:gridCol w="1876348"/>
                <a:gridCol w="1945843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添加比例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成本（元/只/400天）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收益不增情景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增益+50%递增情景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0.3%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4.20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+9.26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+9.26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0.5%（标准档）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7.00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+6.46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+6.46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1.0%（强化档）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14.00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B04A3A"/>
                          </a:solidFill>
                          <a:latin typeface="Noto Sans CJK SC"/>
                          <a:ea typeface="Noto Sans CJK SC"/>
                        </a:rPr>
                        <a:t>-0.54</a:t>
                      </a:r>
                      <a:endParaRPr sz="1050" b="0">
                        <a:solidFill>
                          <a:srgbClr val="B04A3A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+6.19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1.5%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21.00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B04A3A"/>
                          </a:solidFill>
                          <a:latin typeface="Noto Sans CJK SC"/>
                          <a:ea typeface="Noto Sans CJK SC"/>
                        </a:rPr>
                        <a:t>-7.54</a:t>
                      </a:r>
                      <a:endParaRPr sz="1050" b="0">
                        <a:solidFill>
                          <a:srgbClr val="B04A3A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+5.92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2.0%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28.00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B04A3A"/>
                          </a:solidFill>
                          <a:latin typeface="Noto Sans CJK SC"/>
                          <a:ea typeface="Noto Sans CJK SC"/>
                        </a:rPr>
                        <a:t>-14.54</a:t>
                      </a:r>
                      <a:endParaRPr sz="1050" b="0">
                        <a:solidFill>
                          <a:srgbClr val="B04A3A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+5.65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909560" y="1234440"/>
            <a:ext cx="3794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>
                <a:solidFill>
                  <a:srgbClr val="1F4A3D"/>
                </a:solidFill>
                <a:latin typeface="Noto Sans CJK SC"/>
                <a:ea typeface="Noto Sans CJK SC"/>
              </a:rPr>
              <a:t>情景定义与结论</a:t>
            </a:r>
            <a:endParaRPr sz="125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09560" y="1554480"/>
            <a:ext cx="3794760" cy="2834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收益不增情景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：增益锁死在0.5%实测水平（13.46元/只）——超过0.96%即亏损，1%档需要增益同步放大才成立；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递增情景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：即使增益按剂量50%效率递增，0.5%档净收益依然最高——剂量-效应关系未知前，0.5%就是最优档；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700"/>
              </a:spcBef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行动含义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：1%档定位为证据强化档，仅在延长期/品牌蛋/热应激等增益放大场景、经本场小试后使用。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2920" y="4526280"/>
            <a:ext cx="11183112" cy="1417320"/>
          </a:xfrm>
          <a:prstGeom prst="rect">
            <a:avLst/>
          </a:prstGeom>
          <a:solidFill>
            <a:srgbClr val="F3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681728"/>
            <a:ext cx="1069848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剂量纪律：</a:t>
            </a: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每+0.1%添加的边际成本为1.4元/只（35元/kg×400天）。边际定价原则：任何剂量提升必须证明边际收益&gt;边际成本，证据不足时一律从0.5%起步；低承受力市场不做大幅上调——这与水产、生猪等其他应用方案的剂量纪律完全一致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80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81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82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83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84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85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86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07 · 应用方案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全阶段添加方案：0.5%全程标准档，1%证据强化档限三类场景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来源：V3.1全阶段应用方案；配方方案详见Word版报告第八章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11183111" cy="3108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1129"/>
                <a:gridCol w="1230142"/>
                <a:gridCol w="4696907"/>
                <a:gridCol w="3354933"/>
              </a:tblGrid>
              <a:tr h="444137"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阶段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周龄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核心需求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推荐添加</a:t>
                      </a:r>
                      <a:endParaRPr sz="105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444137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育雏期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0-6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免疫建立+肠道发育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0.3-0.5%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44137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育成期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7-17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体重均匀度+性成熟准备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0.3-0.5%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44137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产蛋前期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18-28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开产应激+产蛋率爬坡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44137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产蛋高峰期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28-40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产蛋率最大化+饲料效率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0.5%（标准档）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44137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产蛋后期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40-60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产蛋率维持+蛋品质保持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0.5%；品牌蛋可验证1%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44138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产蛋延长期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60-80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延缓老化+推迟淘汰</a:t>
                      </a:r>
                      <a:endParaRPr sz="105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0.5%；验证后1%（证据强化档）</a:t>
                      </a:r>
                      <a:endParaRPr sz="105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2920" y="4663440"/>
            <a:ext cx="539496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使用要点：</a:t>
            </a:r>
            <a:endParaRPr sz="105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0.5%档全程可用，经济最优；夏季热应激期可阶段性验证0.8-1%（需本场数据）；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更换饲料过渡3-5天；效果在第3天后逐步显现，建议以周为单位评估。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4663440"/>
            <a:ext cx="502920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1">
                <a:solidFill>
                  <a:srgbClr val="1A2420"/>
                </a:solidFill>
                <a:latin typeface="Noto Sans CJK SC"/>
                <a:ea typeface="Noto Sans CJK SC"/>
              </a:rPr>
              <a:t>配方切换成本低：</a:t>
            </a:r>
            <a:endParaRPr sz="1050" b="1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0.5%添加仅占用配方的载体空间，不改变蛋白与能量结构；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  <a:p>
            <a:pPr algn="l">
              <a:lnSpc>
                <a:spcPct val="150000"/>
              </a:lnSpc>
              <a:spcBef>
                <a:spcPts val="400"/>
              </a:spcBef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· 矿物质带入量极小（锰0.47mg/kg等），预混无需调整，饲料厂直接套用现有体系。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87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88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89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90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91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92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93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B08D3E"/>
                </a:solidFill>
                <a:latin typeface="Noto Sans CJK SC"/>
                <a:ea typeface="Noto Sans CJK SC"/>
              </a:rPr>
              <a:t>08 · 验证路线与行动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行动路线：商务端立即推0.5%标准档，研发端补测0.5%/1%对比试验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来源：V3.1商业应用与行动路线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11183111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1973"/>
                <a:gridCol w="4696907"/>
                <a:gridCol w="3802258"/>
                <a:gridCol w="1341973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状态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项目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目的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周期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B08D3E"/>
                          </a:solidFill>
                          <a:latin typeface="Noto Sans CJK SC"/>
                          <a:ea typeface="Noto Sans CJK SC"/>
                        </a:rPr>
                        <a:t>已完成</a:t>
                      </a:r>
                      <a:endParaRPr sz="1000" b="1">
                        <a:solidFill>
                          <a:srgbClr val="B08D3E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0.5%添加400只/组对照实验（2026年4月）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产蛋率+3.71pp、料蛋比-9.9%已验证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7天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下一步①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 vs 1%两档对比试验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验证1%档增益是否递增（决定强化档合法性）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8周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下一步②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长周期验证（8-12周，万只规模）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效果持续性、死淘率影响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12周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下一步③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蛋品质指标测定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哈氏单位、蛋壳强度、蛋黄罗氏色度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4周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下一步④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夏季高温热应激试验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验证热应激期1%档的增益放大效应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夏季8周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02920" y="434340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B08D3E"/>
                </a:solidFill>
                <a:latin typeface="Noto Sans CJK SC"/>
                <a:ea typeface="Noto Sans CJK SC"/>
              </a:rPr>
              <a:t>第1周</a:t>
            </a:r>
            <a:endParaRPr sz="17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" y="4800600"/>
            <a:ext cx="35661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携实验报告与经济模型拜访2-3家规模蛋场，锁定意向客户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160520" y="4572000"/>
            <a:ext cx="320040" cy="237744"/>
          </a:xfrm>
          <a:prstGeom prst="rightArrow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0559" y="434340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B08D3E"/>
                </a:solidFill>
                <a:latin typeface="Noto Sans CJK SC"/>
                <a:ea typeface="Noto Sans CJK SC"/>
              </a:rPr>
              <a:t>第2-6周</a:t>
            </a:r>
            <a:endParaRPr sz="17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80559" y="4800600"/>
            <a:ext cx="35661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客户场区小试（500-1000只），验证本场料蛋比改善幅度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8138159" y="4572000"/>
            <a:ext cx="320040" cy="237744"/>
          </a:xfrm>
          <a:prstGeom prst="rightArrow">
            <a:avLst/>
          </a:prstGeom>
          <a:solidFill>
            <a:srgbClr val="E2DC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4343400"/>
            <a:ext cx="35661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>
                <a:solidFill>
                  <a:srgbClr val="B08D3E"/>
                </a:solidFill>
                <a:latin typeface="Noto Sans CJK SC"/>
                <a:ea typeface="Noto Sans CJK SC"/>
              </a:rPr>
              <a:t>第7-12周</a:t>
            </a:r>
            <a:endParaRPr sz="170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58200" y="4800600"/>
            <a:ext cx="356616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1A2420"/>
                </a:solidFill>
                <a:latin typeface="Noto Sans CJK SC"/>
                <a:ea typeface="Noto Sans CJK SC"/>
              </a:rPr>
              <a:t>中试5000只以上，签年度供货协议，首批吨级订单</a:t>
            </a:r>
            <a:endParaRPr sz="1050" b="0">
              <a:solidFill>
                <a:srgbClr val="1A2420"/>
              </a:solidFill>
              <a:latin typeface="Noto Sans CJK SC"/>
              <a:ea typeface="Noto Sans CJK SC"/>
            </a:endParaRPr>
          </a:p>
        </p:txBody>
      </p:sp>
      <p:sp>
        <p:nvSpPr>
          <p:cNvPr id="5194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195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196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197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198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199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200" name="Shape 0"/>
          <p:cNvSpPr/>
          <p:nvPr/>
        </p:nvSpPr>
        <p:spPr>
          <a:xfrm>
            <a:off x="502920" y="274320"/>
            <a:ext cx="64008" cy="694944"/>
          </a:xfrm>
          <a:prstGeom prst="rect">
            <a:avLst/>
          </a:prstGeom>
          <a:solidFill>
            <a:srgbClr val="B08D3E"/>
          </a:solidFill>
          <a:ln/>
        </p:spPr>
      </p:sp>
      <p:sp>
        <p:nvSpPr>
          <p:cNvPr id="3" name="TextBox 2"/>
          <p:cNvSpPr txBox="1"/>
          <p:nvPr/>
        </p:nvSpPr>
        <p:spPr>
          <a:xfrm>
            <a:off x="713232" y="219456"/>
            <a:ext cx="822960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100" b="1">
                <a:solidFill>
                  <a:srgbClr val="B08D3E"/>
                </a:solidFill>
                <a:latin typeface="Noto Sans CJK SC"/>
                <a:ea typeface="Noto Sans CJK SC"/>
              </a:rPr>
              <a:t>09 · 附录</a:t>
            </a:r>
            <a:endParaRPr sz="1050" b="1">
              <a:solidFill>
                <a:srgbClr val="B08D3E"/>
              </a:solidFill>
              <a:latin typeface="Noto Sans CJK SC"/>
              <a:ea typeface="Noto Sans CJK S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3232" y="438912"/>
            <a:ext cx="95554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1F4A3D"/>
                </a:solidFill>
                <a:latin typeface="Noto Sans CJK SC"/>
                <a:ea typeface="Noto Sans CJK SC"/>
              </a:rPr>
              <a:t>关键参数速查</a:t>
            </a:r>
            <a:endParaRPr sz="2000" b="1">
              <a:solidFill>
                <a:srgbClr val="1F4A3D"/>
              </a:solidFill>
              <a:latin typeface="Noto Sans CJK SC"/>
              <a:ea typeface="Noto Sans CJK S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46120" y="6400800"/>
            <a:ext cx="7315200" cy="256032"/>
          </a:xfrm>
          <a:prstGeom prst="rect">
            <a:avLst/>
          </a:prstGeom>
          <a:noFill/>
        </p:spPr>
        <p:txBody>
          <a:bodyPr wrap="square" lIns="1270" tIns="635" rIns="1270" bIns="635" anchor="t">
            <a:spAutoFit/>
          </a:bodyPr>
          <a:lstStyle/>
          <a:p>
            <a:pPr algn="l"/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上海新食味生物科技有限公司 · XFOOD功能性蛋白蛋鸡应用解决方案（详细版 V3.1）</a:t>
            </a:r>
            <a:endParaRPr sz="85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34440"/>
          <a:ext cx="5440679" cy="4114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9153"/>
                <a:gridCol w="2611526"/>
              </a:tblGrid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参数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数值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XFOOD蛋白/PHB/核苷酸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53% / 17% / 2%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B12 / 类胡萝卜素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1.42mg/100g / 6.18mg/100g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标准添加比例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0.5%（千分之五）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证据强化档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1%（延长期/品牌蛋/热应激）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实测产蛋率提升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+3.71pp（84.00%→87.71%）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实测蛋重提升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+1.9%（62.3g→63.5g）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实测料蛋比改善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-9.9%（2.220→2.001）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每公斤蛋成本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6.66→6.35元（-4.6%）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料蛋比盈亏平衡点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≥5.8%（实测9.9%）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263640" y="1234440"/>
          <a:ext cx="5440679" cy="4114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9153"/>
                <a:gridCol w="2611526"/>
              </a:tblGrid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参数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Noto Sans CJK SC"/>
                          <a:ea typeface="Noto Sans CJK SC"/>
                        </a:rPr>
                        <a:t>数值</a:t>
                      </a:r>
                      <a:endParaRPr sz="1000" b="1">
                        <a:solidFill>
                          <a:srgbClr val="FFFFFF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1F4A3D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XFOOD价格（饲料级地板价）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最低35元/kg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0.5%每吨料增本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175元/吨（+5.8%）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万只年净收益（口径②）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+4.83万元（ROI 1:1.68）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每只鸡400天成本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7.0元/只（0.0175元/天）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每只鸡400天净收益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1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+6.46元（ROI 1:1.9）</a:t>
                      </a:r>
                      <a:endParaRPr sz="1000" b="1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产蛋率盈亏平衡点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+2.8pp（实测+3.71pp）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剂量经济天花板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≈0.96%（35元/kg）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0.5%档功能主驱动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PHB肠道+B族代谢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 wrap="square"/>
                    <a:lstStyle/>
                    <a:p>
                      <a:pPr algn="l"/>
                      <a:r>
                        <a:rPr sz="1000" b="0">
                          <a:solidFill>
                            <a:srgbClr val="1A2420"/>
                          </a:solidFill>
                          <a:latin typeface="Noto Sans CJK SC"/>
                          <a:ea typeface="Noto Sans CJK SC"/>
                        </a:rPr>
                        <a:t>15000元/吨旧口径</a:t>
                      </a:r>
                      <a:endParaRPr sz="1000" b="0">
                        <a:solidFill>
                          <a:srgbClr val="1A2420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000" b="0">
                          <a:solidFill>
                            <a:srgbClr val="B04A3A"/>
                          </a:solidFill>
                          <a:latin typeface="Noto Sans CJK SC"/>
                          <a:ea typeface="Noto Sans CJK SC"/>
                        </a:rPr>
                        <a:t>已作废</a:t>
                      </a:r>
                      <a:endParaRPr sz="1000" b="0">
                        <a:solidFill>
                          <a:srgbClr val="B04A3A"/>
                        </a:solidFill>
                        <a:latin typeface="Noto Sans CJK SC"/>
                        <a:ea typeface="Noto Sans CJK SC"/>
                      </a:endParaRPr>
                    </a:p>
                  </a:txBody>
                  <a:tcPr marL="64008" marR="45720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02920" y="5577840"/>
            <a:ext cx="1118311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00" b="0">
                <a:solidFill>
                  <a:srgbClr val="7D8580"/>
                </a:solidFill>
                <a:latin typeface="Noto Sans CJK SC"/>
                <a:ea typeface="Noto Sans CJK SC"/>
              </a:rPr>
              <a:t>免责声明：实测数据来自2026年4月单次7天实验（每组400只），产品功效因饲养环境和管理水平可能存在差异；1%档合法性有待0.5%/1%对比试验确认。</a:t>
            </a:r>
            <a:endParaRPr sz="900" b="0">
              <a:solidFill>
                <a:srgbClr val="7D8580"/>
              </a:solidFill>
              <a:latin typeface="Noto Sans CJK SC"/>
              <a:ea typeface="Noto Sans CJK SC"/>
            </a:endParaRPr>
          </a:p>
        </p:txBody>
      </p:sp>
      <p:sp>
        <p:nvSpPr>
          <p:cNvPr id="5201" name="Shape 6"/>
          <p:cNvSpPr/>
          <p:nvPr/>
        </p:nvSpPr>
        <p:spPr>
          <a:xfrm>
            <a:off x="10405872" y="329184"/>
            <a:ext cx="329184" cy="329184"/>
          </a:xfrm>
          <a:prstGeom prst="ellipse">
            <a:avLst/>
          </a:prstGeom>
          <a:noFill/>
          <a:ln w="28575">
            <a:solidFill>
              <a:srgbClr val="B08D3E"/>
            </a:solidFill>
            <a:prstDash val="solid"/>
          </a:ln>
        </p:spPr>
      </p:sp>
      <p:sp>
        <p:nvSpPr>
          <p:cNvPr id="5202" name="Shape 7"/>
          <p:cNvSpPr/>
          <p:nvPr/>
        </p:nvSpPr>
        <p:spPr>
          <a:xfrm>
            <a:off x="10497312" y="420624"/>
            <a:ext cx="146304" cy="146304"/>
          </a:xfrm>
          <a:prstGeom prst="ellipse">
            <a:avLst/>
          </a:prstGeom>
          <a:solidFill>
            <a:srgbClr val="1F4A3D"/>
          </a:solidFill>
          <a:ln/>
        </p:spPr>
      </p:sp>
      <p:sp>
        <p:nvSpPr>
          <p:cNvPr id="5203" name="Text 8"/>
          <p:cNvSpPr/>
          <p:nvPr/>
        </p:nvSpPr>
        <p:spPr>
          <a:xfrm>
            <a:off x="10771632" y="301752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4A3D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</a:t>
            </a:r>
            <a:endParaRPr lang="en-US" sz="1600" dirty="0"/>
          </a:p>
        </p:txBody>
      </p:sp>
      <p:sp>
        <p:nvSpPr>
          <p:cNvPr id="5204" name="Text 9"/>
          <p:cNvSpPr/>
          <p:nvPr/>
        </p:nvSpPr>
        <p:spPr>
          <a:xfrm>
            <a:off x="502920" y="6400800"/>
            <a:ext cx="2697480" cy="256032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indent="0" marL="0">
              <a:buNone/>
            </a:pPr>
            <a:r>
              <a:rPr lang="en-US" sz="960" dirty="0">
                <a:solidFill>
                  <a:srgbClr val="7D858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XFOOD  ·  功能性新质蛋白  Functional SCP</a:t>
            </a:r>
            <a:endParaRPr lang="en-US" sz="960" dirty="0"/>
          </a:p>
        </p:txBody>
      </p:sp>
      <p:sp>
        <p:nvSpPr>
          <p:cNvPr id="5205" name="Text 10"/>
          <p:cNvSpPr/>
          <p:nvPr/>
        </p:nvSpPr>
        <p:spPr>
          <a:xfrm>
            <a:off x="11023092" y="6411773"/>
            <a:ext cx="700430" cy="277063"/>
          </a:xfrm>
          <a:prstGeom prst="rect">
            <a:avLst/>
          </a:prstGeom>
          <a:noFill/>
          <a:ln/>
        </p:spPr>
        <p:txBody>
          <a:bodyPr wrap="square" lIns="1270" tIns="635" rIns="1270" bIns="635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200" dirty="0">
                <a:solidFill>
                  <a:srgbClr val="B9B4A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‹#›</a:t>
            </a:fld>
            <a:endParaRPr lang="en-US" sz="1200" dirty="0"/>
          </a:p>
        </p:txBody>
      </p:sp>
      <p:sp>
        <p:nvSpPr>
          <p:cNvPr id="5206" name="Shape 11"/>
          <p:cNvSpPr/>
          <p:nvPr/>
        </p:nvSpPr>
        <p:spPr>
          <a:xfrm>
            <a:off x="10720426" y="6553505"/>
            <a:ext cx="735178" cy="0"/>
          </a:xfrm>
          <a:prstGeom prst="line">
            <a:avLst/>
          </a:prstGeom>
          <a:noFill/>
          <a:ln w="9525">
            <a:solidFill>
              <a:srgbClr val="B9B4A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Noto Sans CJK SC"/>
        <a:ea typeface="Noto Sans CJK SC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Noto Sans CJK SC"/>
        <a:ea typeface="Noto Sans CJK SC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8223</Words>
  <Application>WPS 演示</Application>
  <PresentationFormat>On-screen Show (4:3)</PresentationFormat>
  <Paragraphs>974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Arial</vt:lpstr>
      <vt:lpstr>微软雅黑</vt:lpstr>
      <vt:lpstr>方正雅意黑 GB18030L2</vt:lpstr>
      <vt:lpstr>Calibri</vt:lpstr>
      <vt:lpstr>Helvetica Neue</vt:lpstr>
      <vt:lpstr>微软雅黑</vt:lpstr>
      <vt:lpstr>宋体</vt:lpstr>
      <vt:lpstr>Arial Unicode MS</vt:lpstr>
      <vt:lpstr>汉仪书宋二KW</vt:lpstr>
      <vt:lpstr>微软雅黑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Acacia</cp:lastModifiedBy>
  <cp:revision>3</cp:revision>
  <dcterms:created xsi:type="dcterms:W3CDTF">2026-08-01T03:54:35Z</dcterms:created>
  <dcterms:modified xsi:type="dcterms:W3CDTF">2026-08-01T03:54:35Z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E35B505ECB93BDDAFB6D6D6A1EDECD15_43</vt:lpwstr>
  </property>
  <property fmtid="{D5CDD505-2E9C-101B-9397-08002B2CF9AE}" pid="3" name="KSOProductBuildVer">
    <vt:lpwstr>2052-12.1.26046.26046</vt:lpwstr>
  </property>
</Properties>
</file>